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2" r:id="rId2"/>
    <p:sldMasterId id="2147483744" r:id="rId3"/>
    <p:sldMasterId id="2147483756" r:id="rId4"/>
    <p:sldMasterId id="2147483768" r:id="rId5"/>
  </p:sldMasterIdLst>
  <p:handoutMasterIdLst>
    <p:handoutMasterId r:id="rId25"/>
  </p:handoutMasterIdLst>
  <p:sldIdLst>
    <p:sldId id="278" r:id="rId6"/>
    <p:sldId id="269" r:id="rId7"/>
    <p:sldId id="270" r:id="rId8"/>
    <p:sldId id="258" r:id="rId9"/>
    <p:sldId id="260" r:id="rId10"/>
    <p:sldId id="271" r:id="rId11"/>
    <p:sldId id="277" r:id="rId12"/>
    <p:sldId id="279" r:id="rId13"/>
    <p:sldId id="261" r:id="rId14"/>
    <p:sldId id="262" r:id="rId15"/>
    <p:sldId id="263" r:id="rId16"/>
    <p:sldId id="272" r:id="rId17"/>
    <p:sldId id="264" r:id="rId18"/>
    <p:sldId id="276" r:id="rId19"/>
    <p:sldId id="273" r:id="rId20"/>
    <p:sldId id="274" r:id="rId21"/>
    <p:sldId id="265" r:id="rId22"/>
    <p:sldId id="266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rist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990000"/>
    <a:srgbClr val="0000CC"/>
    <a:srgbClr val="000099"/>
    <a:srgbClr val="339966"/>
    <a:srgbClr val="9900CC"/>
    <a:srgbClr val="FF3399"/>
    <a:srgbClr val="99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AD332-FFA6-445E-B932-627286D7CAA3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77E01-8325-435D-B83A-4A683C3D2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A287A7-FE90-44BB-A053-8D965AD5EDF5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F9438E-DEBD-444F-B51A-43373A298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984" y="185176"/>
            <a:ext cx="9396536" cy="1656184"/>
          </a:xfrm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ru-RU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</a:rPr>
            </a:br>
            <a:r>
              <a:rPr lang="ru-RU" sz="2000" dirty="0" smtClean="0">
                <a:solidFill>
                  <a:schemeClr val="bg2"/>
                </a:solidFill>
                <a:effectLst/>
              </a:rPr>
              <a:t/>
            </a:r>
            <a:br>
              <a:rPr lang="ru-RU" sz="2000" dirty="0" smtClean="0">
                <a:solidFill>
                  <a:schemeClr val="bg2"/>
                </a:solidFill>
                <a:effectLst/>
              </a:rPr>
            </a:br>
            <a:endParaRPr lang="ru-RU" sz="2000" dirty="0">
              <a:solidFill>
                <a:schemeClr val="bg2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32856"/>
            <a:ext cx="9144000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700"/>
              </a:lnSpc>
            </a:pP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Технология разработки рабочих программ </a:t>
            </a:r>
          </a:p>
          <a:p>
            <a:pPr algn="ctr">
              <a:lnSpc>
                <a:spcPts val="3700"/>
              </a:lnSpc>
            </a:pP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учебных дисциплин по ФГОС СПО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941168"/>
            <a:ext cx="813690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rgbClr val="0000CC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rgbClr val="0000CC"/>
              </a:solidFill>
              <a:latin typeface="+mj-lt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+mj-lt"/>
              </a:rPr>
              <a:t> 2014 г.</a:t>
            </a:r>
          </a:p>
          <a:p>
            <a:endParaRPr lang="ru-RU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СТРУКТУРА РАБОЧЕЙ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8457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2. СТРУКТУРА И ПРИМЕРНОЕ СОДЕРЖАНИЕ УЧЕБНОЙ ДИСЦИПЛИНЫ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2.1. Объем учебной дисциплины и виды учебной работы</a:t>
            </a:r>
          </a:p>
          <a:p>
            <a:pPr algn="just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2537140"/>
          <a:ext cx="8712968" cy="3809812"/>
        </p:xfrm>
        <a:graphic>
          <a:graphicData uri="http://schemas.openxmlformats.org/drawingml/2006/table">
            <a:tbl>
              <a:tblPr/>
              <a:tblGrid>
                <a:gridCol w="7344816"/>
                <a:gridCol w="1368152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Вид учебной работы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Объем часов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7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Максимальная учебная нагрузка (всего)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b="1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ru-RU" b="1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70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Обязательная аудиторная учебная нагрузка (всего)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b="1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b="1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 том числе: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лабораторные занятия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               практические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занятия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b="1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b="1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               контрольные работы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               курсовая работа (проект) (</a:t>
                      </a: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если предусмотрено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Самостоятельная работа обучающегося (всего)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b="1" i="1" dirty="0" smtClean="0">
                          <a:solidFill>
                            <a:srgbClr val="99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b="1" i="1" dirty="0">
                        <a:solidFill>
                          <a:srgbClr val="99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 том числе: с/</a:t>
                      </a:r>
                      <a:r>
                        <a:rPr lang="ru-RU" dirty="0" err="1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над курсовой работой (проектом) </a:t>
                      </a: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(если предусмотрено)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             Другие виды</a:t>
                      </a:r>
                      <a:r>
                        <a:rPr lang="ru-RU" i="1" baseline="0" dirty="0" smtClean="0">
                          <a:latin typeface="Arial" pitchFamily="34" charset="0"/>
                          <a:cs typeface="Arial" pitchFamily="34" charset="0"/>
                        </a:rPr>
                        <a:t> с/</a:t>
                      </a:r>
                      <a:r>
                        <a:rPr lang="ru-RU" i="1" baseline="0" dirty="0" err="1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36">
                <a:tc gridSpan="2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Итоговая аттестация в форме  (указать</a:t>
                      </a: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)                                </a:t>
                      </a:r>
                      <a:r>
                        <a:rPr lang="ru-RU" i="1" dirty="0" err="1" smtClean="0">
                          <a:latin typeface="Arial" pitchFamily="34" charset="0"/>
                          <a:cs typeface="Arial" pitchFamily="34" charset="0"/>
                        </a:rPr>
                        <a:t>Дифзачет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8457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2. СТРУКТУРА И ПРИМЕРНОЕ СОДЕРЖАНИЕ УЧЕБНОЙ ДИСЦИПЛИНЫ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2.2. Примерный тематический план и содержание учебной дисциплины «________»</a:t>
            </a:r>
          </a:p>
          <a:p>
            <a:pPr algn="just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2847216"/>
          <a:ext cx="8424936" cy="4826573"/>
        </p:xfrm>
        <a:graphic>
          <a:graphicData uri="http://schemas.openxmlformats.org/drawingml/2006/table">
            <a:tbl>
              <a:tblPr/>
              <a:tblGrid>
                <a:gridCol w="1505314"/>
                <a:gridCol w="4471350"/>
                <a:gridCol w="1268781"/>
                <a:gridCol w="1179491"/>
              </a:tblGrid>
              <a:tr h="250723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Наименование разделов и тем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Содержание учебного материала, ЛР и ПР, С/Р обучающихся, КР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Объем часов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Уровень усвоения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19"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Раздел 1.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Тема 1.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Содержание учебного материала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_________________________________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_1__._____________________________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_2________________________________3________________________________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________________________________*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____________________________*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2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Лабораторные работы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Практические занятия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Контрольные работы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Самостоятельная работа обучающегося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76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Тема 2 …..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Примерная тематика курсовой работы (проекта)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97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Самостоятельная работа над курсовой работой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макс. </a:t>
                      </a:r>
                      <a:r>
                        <a:rPr lang="ru-RU" dirty="0" err="1" smtClean="0">
                          <a:latin typeface="Arial" pitchFamily="34" charset="0"/>
                          <a:cs typeface="Arial" pitchFamily="34" charset="0"/>
                        </a:rPr>
                        <a:t>уч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. нагрузка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95736" y="4005064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УРОВНИ ОСВОЕНИЯ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340768"/>
            <a:ext cx="8503920" cy="475828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ознакомительный (узнавание ранее изученных объектов, свойств).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репродуктивный (выполнение деятельности по образцу, инструкции или под руководством).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продуктивный (планирование и самостоятельное выполнение деятельности, решение проблемных задач).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340768"/>
            <a:ext cx="8842248" cy="51845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3. </a:t>
            </a:r>
            <a:r>
              <a:rPr lang="ru-RU" sz="2400" b="1" cap="all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условия реализации программы дисциплины</a:t>
            </a:r>
            <a:endParaRPr lang="ru-RU" sz="2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3.1. Требования к минимальному материально-техническому обеспечению</a:t>
            </a: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Реализация программы дисциплины требует наличия учебного кабинета _____________; мастерских ____________________; </a:t>
            </a:r>
            <a:r>
              <a:rPr lang="ru-RU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лабораторий__________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bg1"/>
                </a:solidFill>
              </a:rPr>
              <a:t>Реализация программы дисциплины </a:t>
            </a:r>
            <a:r>
              <a:rPr lang="ru-RU" sz="2000" b="1" i="1" dirty="0" smtClean="0">
                <a:solidFill>
                  <a:schemeClr val="bg1"/>
                </a:solidFill>
              </a:rPr>
              <a:t>«</a:t>
            </a:r>
            <a:r>
              <a:rPr lang="ru-RU" sz="2000" b="1" i="1" dirty="0" smtClean="0">
                <a:solidFill>
                  <a:schemeClr val="bg1"/>
                </a:solidFill>
              </a:rPr>
              <a:t>Профессиональная этика и психология делового общения</a:t>
            </a:r>
            <a:r>
              <a:rPr lang="ru-RU" sz="2000" b="1" i="1" dirty="0" smtClean="0">
                <a:solidFill>
                  <a:schemeClr val="bg1"/>
                </a:solidFill>
              </a:rPr>
              <a:t>»  </a:t>
            </a:r>
            <a:r>
              <a:rPr lang="ru-RU" sz="2000" b="1" i="1" dirty="0" smtClean="0">
                <a:solidFill>
                  <a:schemeClr val="bg1"/>
                </a:solidFill>
              </a:rPr>
              <a:t>требует наличия </a:t>
            </a:r>
            <a:r>
              <a:rPr lang="ru-RU" sz="2000" b="1" i="1" dirty="0" smtClean="0">
                <a:solidFill>
                  <a:schemeClr val="bg1"/>
                </a:solidFill>
              </a:rPr>
              <a:t>учебного кабинета Профессиональной этики и психологии делового общения</a:t>
            </a:r>
            <a:endParaRPr lang="ru-RU" sz="2000" b="1" i="1" dirty="0" smtClean="0">
              <a:solidFill>
                <a:srgbClr val="000099"/>
              </a:solidFill>
            </a:endParaRPr>
          </a:p>
          <a:p>
            <a:pPr>
              <a:buClr>
                <a:schemeClr val="bg1"/>
              </a:buClr>
            </a:pPr>
            <a:r>
              <a:rPr lang="ru-RU" sz="2000" dirty="0" smtClean="0">
                <a:solidFill>
                  <a:schemeClr val="bg1"/>
                </a:solidFill>
              </a:rPr>
              <a:t>Оборудование учебного кабинета: __________________________________</a:t>
            </a:r>
          </a:p>
          <a:p>
            <a:pPr>
              <a:buClr>
                <a:schemeClr val="bg1"/>
              </a:buClr>
            </a:pPr>
            <a:r>
              <a:rPr lang="ru-RU" sz="2000" dirty="0" smtClean="0">
                <a:solidFill>
                  <a:schemeClr val="bg1"/>
                </a:solidFill>
              </a:rPr>
              <a:t>Технические средства обучения: ________________________________</a:t>
            </a:r>
          </a:p>
          <a:p>
            <a:pPr>
              <a:buClr>
                <a:schemeClr val="bg1"/>
              </a:buClr>
            </a:pPr>
            <a:r>
              <a:rPr lang="ru-RU" sz="2000" dirty="0" smtClean="0">
                <a:solidFill>
                  <a:schemeClr val="bg1"/>
                </a:solidFill>
              </a:rPr>
              <a:t>Оборудование мастерской и рабочих мест мастерской: __________________:</a:t>
            </a:r>
          </a:p>
          <a:p>
            <a:pPr>
              <a:buClr>
                <a:schemeClr val="bg1"/>
              </a:buClr>
            </a:pPr>
            <a:r>
              <a:rPr lang="ru-RU" sz="2000" dirty="0" smtClean="0">
                <a:solidFill>
                  <a:schemeClr val="bg1"/>
                </a:solidFill>
              </a:rPr>
              <a:t>Оборудование лаборатории и рабочих мест лаборатории: __________________________________________________</a:t>
            </a:r>
          </a:p>
          <a:p>
            <a:pPr>
              <a:buClr>
                <a:schemeClr val="bg1"/>
              </a:buClr>
              <a:buNone/>
            </a:pPr>
            <a:endParaRPr lang="ru-RU" sz="2000" b="1" i="1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ТИПИЧНЫЕ ОШИБКИ ПРИ СОСТАВЛЕНИИ ПРОГРАММ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3.1. Требования к минимальному материально-техническому обеспечению</a:t>
            </a:r>
            <a:endParaRPr lang="ru-RU" sz="3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Реализация программы дисциплины </a:t>
            </a:r>
            <a:r>
              <a:rPr lang="ru-RU" sz="3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«Профессиональная этика и культура делового общения» </a:t>
            </a:r>
            <a:r>
              <a:rPr lang="ru-RU" sz="3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требует наличия </a:t>
            </a:r>
            <a:r>
              <a:rPr lang="ru-RU" sz="3800" b="1" strike="sngStrike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учебного кабинета гуманитарных дисциплин (психологии)</a:t>
            </a:r>
          </a:p>
          <a:p>
            <a:pPr>
              <a:buNone/>
            </a:pP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Реализация программы дисциплины </a:t>
            </a: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Профессиональная этика и психология делового общения</a:t>
            </a: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требует наличия учебного кабинета </a:t>
            </a:r>
            <a:r>
              <a:rPr lang="ru-RU" sz="3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Профессиональной этики и психологии делового общения</a:t>
            </a:r>
          </a:p>
          <a:p>
            <a:pPr>
              <a:buNone/>
            </a:pPr>
            <a:r>
              <a:rPr lang="ru-RU" sz="38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(название кабинета взять из ФГОС)</a:t>
            </a:r>
            <a:endParaRPr lang="ru-RU" sz="3800" b="1" i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61207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</a:rPr>
              <a:t>Оборудование учебного кабинета </a:t>
            </a:r>
            <a:r>
              <a:rPr lang="ru-RU" b="1" dirty="0" smtClean="0">
                <a:solidFill>
                  <a:schemeClr val="bg1"/>
                </a:solidFill>
              </a:rPr>
              <a:t>«Профессиональной этики и психологии делового общения»:</a:t>
            </a:r>
            <a:endParaRPr lang="ru-RU" b="1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Доска классная						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Стол преподавательский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Столы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Стулья	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Книжные шкафы		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Шкафы для хранения </a:t>
            </a:r>
            <a:r>
              <a:rPr lang="ru-RU" dirty="0" smtClean="0">
                <a:solidFill>
                  <a:schemeClr val="bg1"/>
                </a:solidFill>
              </a:rPr>
              <a:t>плакатов</a:t>
            </a:r>
            <a:endParaRPr lang="ru-RU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Шкафы для хранения </a:t>
            </a:r>
            <a:r>
              <a:rPr lang="ru-RU" dirty="0" smtClean="0">
                <a:solidFill>
                  <a:schemeClr val="bg1"/>
                </a:solidFill>
              </a:rPr>
              <a:t>учебного материала,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			</a:t>
            </a:r>
          </a:p>
          <a:p>
            <a:pPr>
              <a:buSzPct val="100000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503920" cy="5436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Технические средства обучения: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1.Телевизор							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2.Мультимедийный проектор				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 Видеомагнитофон				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 Компьютер							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</a:t>
            </a:r>
            <a:r>
              <a:rPr lang="ru-RU" dirty="0" smtClean="0">
                <a:solidFill>
                  <a:schemeClr val="bg1"/>
                </a:solidFill>
              </a:rPr>
              <a:t>.Экран</a:t>
            </a:r>
            <a:r>
              <a:rPr lang="ru-RU" dirty="0" smtClean="0">
                <a:solidFill>
                  <a:schemeClr val="bg1"/>
                </a:solidFill>
              </a:rPr>
              <a:t>							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6</a:t>
            </a:r>
            <a:r>
              <a:rPr lang="ru-RU" dirty="0" smtClean="0">
                <a:solidFill>
                  <a:schemeClr val="bg1"/>
                </a:solidFill>
              </a:rPr>
              <a:t>.Интерактивная </a:t>
            </a:r>
            <a:r>
              <a:rPr lang="ru-RU" dirty="0" smtClean="0">
                <a:solidFill>
                  <a:schemeClr val="bg1"/>
                </a:solidFill>
              </a:rPr>
              <a:t>доска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484784"/>
            <a:ext cx="8842248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3. </a:t>
            </a:r>
            <a:r>
              <a:rPr lang="ru-RU" sz="2400" b="1" cap="all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условия реализации программы дисциплины</a:t>
            </a:r>
            <a:endParaRPr lang="ru-RU" sz="2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3.2. Информационное обеспечение обучения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Перечень рекомендуемых учебных изданий, Интернет-ресурсов, дополнительной литературы</a:t>
            </a:r>
          </a:p>
          <a:p>
            <a:pPr>
              <a:buNone/>
            </a:pP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источники: _______________________________________________ </a:t>
            </a:r>
            <a:r>
              <a:rPr lang="ru-RU" sz="24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(год издания не более 5 лет, количество не более 5 источников)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Дополнительные источники: _________________________________________</a:t>
            </a:r>
          </a:p>
          <a:p>
            <a:pPr>
              <a:buNone/>
            </a:pPr>
            <a:endParaRPr lang="ru-RU" sz="2000" b="1" i="1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РАБОЧЕЙ  </a:t>
            </a: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124744"/>
            <a:ext cx="8842248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4. </a:t>
            </a:r>
            <a:r>
              <a:rPr lang="ru-RU" sz="2400" b="1" cap="all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Контроль и оценка результатов освоения Дисциплины</a:t>
            </a:r>
          </a:p>
          <a:p>
            <a:pPr marL="0" indent="442913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Контроль и оценка результатов освоения дисциплины осуществляется преподавателем в процессе проведения практических занятий и лабораторных работ, тестирования, а также выполнения обучающимися индивидуальных заданий, проектов, исследований.</a:t>
            </a:r>
          </a:p>
          <a:p>
            <a:pPr marL="0" indent="442913" algn="just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b="1" i="1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19" y="3501008"/>
          <a:ext cx="8686004" cy="3680460"/>
        </p:xfrm>
        <a:graphic>
          <a:graphicData uri="http://schemas.openxmlformats.org/drawingml/2006/table">
            <a:tbl>
              <a:tblPr/>
              <a:tblGrid>
                <a:gridCol w="4752529"/>
                <a:gridCol w="3933475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Результаты обучения (освоенные умения, усвоенные знания)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Формы и методы контроля и оценки результатов обучения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59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результате освоения дисциплины обучающийся должен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уметь: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применять в профессиональной деятельности приёмы делового общения 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результате освоения дисциплины обучающийся должен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знать: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-основные правила профессиональной этики и приёмы делового общения в коллективе;</a:t>
                      </a:r>
                    </a:p>
                    <a:p>
                      <a:pPr>
                        <a:buFontTx/>
                        <a:buNone/>
                      </a:pP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-экспертная оценка выполнения индивидуальных заданий;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-деловые и ролевые игры;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экспертиза выполнения самостоятельной работы;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тестирование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400" b="1" i="1" dirty="0" smtClean="0"/>
              <a:t>СПАСИБО ЗА ВНИМАНИЕ!!!!!</a:t>
            </a:r>
            <a:endParaRPr lang="ru-RU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0506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Рабочая  программа учебной дисциплины –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0" dirty="0" smtClean="0">
                <a:solidFill>
                  <a:schemeClr val="tx2">
                    <a:lumMod val="75000"/>
                  </a:schemeClr>
                </a:solidFill>
              </a:rPr>
              <a:t>документ, предназначенный для реализации требований к минимуму содержания и уровню подготовки выпускников по конкретной учебной дисциплине</a:t>
            </a:r>
            <a:endParaRPr lang="ru-RU" sz="3100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260648"/>
            <a:ext cx="5760640" cy="648072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НАИМЕНОВАНИЯ ЦИКЛОВ ФГОС 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3275856" cy="1224136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Общий гуманитарный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социально-экономический цикл (ОГСЭ)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2852936"/>
            <a:ext cx="3275856" cy="1224136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Математический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общий естественнонаучный цикл (ЕН)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4365104"/>
            <a:ext cx="3275856" cy="648072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Профессиональный цикл (П)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661248"/>
            <a:ext cx="37434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Общепрофессиональные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дисциплины (ОП)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5661248"/>
            <a:ext cx="36004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Профессиональные модули (ПМ)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 flipH="1">
            <a:off x="2915816" y="908720"/>
            <a:ext cx="1224136" cy="187220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99992" y="2060848"/>
            <a:ext cx="136815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7" idx="0"/>
          </p:cNvCxnSpPr>
          <p:nvPr/>
        </p:nvCxnSpPr>
        <p:spPr>
          <a:xfrm flipH="1">
            <a:off x="4121696" y="908720"/>
            <a:ext cx="18256" cy="3456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1979712" y="5013176"/>
            <a:ext cx="1224136" cy="57606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076056" y="5013176"/>
            <a:ext cx="1296144" cy="57606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2"/>
          </p:cNvCxnSpPr>
          <p:nvPr/>
        </p:nvCxnSpPr>
        <p:spPr>
          <a:xfrm flipH="1">
            <a:off x="3059832" y="908720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51520" y="1412776"/>
            <a:ext cx="29523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Общепрофессиональная подготовка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094784" cy="59766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1. ПАСПОРТ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РАБОЧЕЙ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ПРОГРАММЫ УЧЕБНОЙ ДИСЦИПЛИНЫ </a:t>
            </a:r>
          </a:p>
          <a:p>
            <a:pPr>
              <a:buNone/>
            </a:pPr>
            <a:r>
              <a:rPr lang="ru-RU" sz="3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1.1. Область применения программы</a:t>
            </a:r>
            <a:endParaRPr lang="ru-RU" sz="31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Рабочая программа учебной дисциплины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ОП.06</a:t>
            </a:r>
            <a:r>
              <a:rPr lang="ru-RU" sz="2600" dirty="0" smtClean="0">
                <a:solidFill>
                  <a:schemeClr val="bg1"/>
                </a:solidFill>
              </a:rPr>
              <a:t>. </a:t>
            </a:r>
            <a:r>
              <a:rPr lang="ru-RU" sz="2600" dirty="0" smtClean="0">
                <a:solidFill>
                  <a:schemeClr val="bg1"/>
                </a:solidFill>
                <a:latin typeface="+mj-lt"/>
              </a:rPr>
              <a:t>Профессиональная этика и психология делового общения</a:t>
            </a:r>
            <a:endParaRPr lang="ru-RU" sz="2400" dirty="0" smtClean="0">
              <a:latin typeface="+mj-lt"/>
            </a:endParaRPr>
          </a:p>
          <a:p>
            <a:r>
              <a:rPr lang="ru-RU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является частью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программы подготовки специалистов среднего звена в соответствии с ФГОС  СПО по специальности  46.01.02  «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Документационное обеспечение управления и архивоведение»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Рабочая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программа учебной дисциплины может быть использована для дополнительного профессионального образования специалистов среднего звена по специальности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smtClean="0">
                <a:solidFill>
                  <a:schemeClr val="bg1"/>
                </a:solidFill>
              </a:rPr>
              <a:t>Документационное обеспечение управления и архивоведение»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484784"/>
            <a:ext cx="8842248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1. ПАСПОРТ РАБОЧЕЙ ПРОГРАММЫ УЧЕБНОЙ ДИСЦИПЛИНЫ </a:t>
            </a:r>
          </a:p>
          <a:p>
            <a:pPr algn="ctr">
              <a:buNone/>
            </a:pPr>
            <a:endParaRPr lang="ru-RU" sz="2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1.2. Место дисциплины в структуре программы подготовки специалистов среднего звена: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Дисциплина «Профессиональная этика и психология делового общения» относится к </a:t>
            </a:r>
            <a:r>
              <a:rPr lang="ru-RU" sz="24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дисциплинам профессионального цикла.</a:t>
            </a:r>
            <a:endParaRPr lang="en-US" sz="24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Дисциплина «Иностранный язык» относится к </a:t>
            </a:r>
            <a:r>
              <a:rPr lang="ru-RU" sz="24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дисциплинам общего гуманитарного и социально-экономического цикла цикла.</a:t>
            </a:r>
          </a:p>
          <a:p>
            <a:endParaRPr lang="ru-RU" sz="20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ТИПИЧНЫЕ ОШИБКИ ПРИ СОСТАВЛЕНИИ ПРОГРАММ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паспорт  рабочей  ПРОГРАММЫ УЧЕБНОЙ ДИСЦИПЛИНЫ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Профессиональная этика и психология делового общения»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1.2. Неправильное указание цикла дисциплины.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Дисциплина «Профессиональная этика и психология делового общения» относится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400" b="1" strike="sngStrik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разделу </a:t>
            </a:r>
            <a:r>
              <a:rPr lang="ru-RU" sz="2400" b="1" strike="sngStrike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общепрофессиональных</a:t>
            </a:r>
            <a:r>
              <a:rPr lang="ru-RU" sz="2400" b="1" strike="sngStrik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дисциплин.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600" dirty="0" smtClean="0">
                <a:solidFill>
                  <a:schemeClr val="bg1"/>
                </a:solidFill>
              </a:rPr>
              <a:t>Учебная дисциплина «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Профессиональная этика и психология делового общения</a:t>
            </a:r>
            <a:r>
              <a:rPr lang="ru-RU" sz="2600" dirty="0" smtClean="0">
                <a:solidFill>
                  <a:schemeClr val="bg1"/>
                </a:solidFill>
              </a:rPr>
              <a:t>» входит </a:t>
            </a:r>
            <a:r>
              <a:rPr lang="ru-RU" sz="2600" b="1" dirty="0" smtClean="0">
                <a:solidFill>
                  <a:srgbClr val="006600"/>
                </a:solidFill>
              </a:rPr>
              <a:t>в состав дисциплин профессионального цикла.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ТИПИЧНЫЕ ОШИБКИ ПРИ СОСТАВЛЕНИИ ПРОГРАММ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84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паспорт рабочей  ПРОГРАММЫ УЧЕБНОЙ ДИСЦИПЛИНЫ</a:t>
            </a:r>
            <a:r>
              <a:rPr lang="ru-RU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«Профессиональная этика и психология делового общения</a:t>
            </a:r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4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1.2. Неправильное указание цикла дисциплины: </a:t>
            </a:r>
            <a:endParaRPr lang="en-US" sz="4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4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Примерная программа по учебной дисциплине </a:t>
            </a:r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Профессиональная этика и психология делового общения</a:t>
            </a:r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4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4200" b="1" strike="sngStrik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является частью ЦИКЛА ОБЩЕПРОФЕССИОНАЛЬНЫХ ДИСЦИПЛИН.</a:t>
            </a:r>
          </a:p>
          <a:p>
            <a:pPr>
              <a:buNone/>
            </a:pPr>
            <a:endParaRPr lang="ru-RU" sz="4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ДИСЦИПЛИНА </a:t>
            </a:r>
            <a:r>
              <a:rPr lang="ru-RU" sz="4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Профессиональная этика и психология делового общения</a:t>
            </a:r>
            <a:r>
              <a:rPr lang="ru-RU" sz="4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4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относится к дисциплинам профессионального ЦИКЛА.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484784"/>
            <a:ext cx="8842248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1. ПАСПОРТ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ПРОГРАММЫ УЧЕБНОЙ ДИСЦИПЛИНЫ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 Цели и задачи дисциплины – требования к результатам освоения дисциплины: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результате освоения дисциплины обучающийся должен уметь: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__________________________________________________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результате освоения дисциплины обучающийся должен знать: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__________________________________________________</a:t>
            </a:r>
          </a:p>
          <a:p>
            <a:pPr>
              <a:buNone/>
            </a:pP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16361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400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ПРОГРАММЫ УЧЕБНОЙ ДИСЦИПЛИНЫ В СООТВЕТСТВИИ </a:t>
            </a:r>
            <a:b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С ФГОС СПО</a:t>
            </a:r>
            <a:endParaRPr lang="ru-RU" sz="2400" b="1" dirty="0"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1484784"/>
            <a:ext cx="8842248" cy="51845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Раздел 1. ПАСПОРТ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РАБОЧЕЙ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ПРОГРАММЫ УЧЕБНОЙ ДИСЦИПЛИНЫ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1.4. Рекомендуемое количество часов на освоение программы дисциплины: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максимальной учебной нагрузки обучающегося _______ часов, в том числе:</a:t>
            </a:r>
          </a:p>
          <a:p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-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обязательной аудиторной учебной нагрузки обучающегося ______ часов;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- самостоятельной работы обучающегося ______ часов.</a:t>
            </a: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нагрузка 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обязательная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нагрузка + самостоятельная)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1699</TotalTime>
  <Words>938</Words>
  <Application>Microsoft Office PowerPoint</Application>
  <PresentationFormat>Экран (4:3)</PresentationFormat>
  <Paragraphs>188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Изящная</vt:lpstr>
      <vt:lpstr>Апекс</vt:lpstr>
      <vt:lpstr>Тема Office</vt:lpstr>
      <vt:lpstr>1_Апекс</vt:lpstr>
      <vt:lpstr>2_Апекс</vt:lpstr>
      <vt:lpstr>  </vt:lpstr>
      <vt:lpstr>Рабочая  программа учебной дисциплины –  документ, предназначенный для реализации требований к минимуму содержания и уровню подготовки выпускников по конкретной учебной дисциплине</vt:lpstr>
      <vt:lpstr>Слайд 3</vt:lpstr>
      <vt:lpstr>СТРУКТУРА РАБОЧЕЙ ПРОГРАММЫ УЧЕБНОЙ ДИСЦИПЛИНЫ В СООТВЕТСТВИИ  С ФГОС СПО</vt:lpstr>
      <vt:lpstr>СТРУКТУРА РАБОЧЕЙ  ПРОГРАММЫ УЧЕБНОЙ ДИСЦИПЛИНЫ В СООТВЕТСТВИИ  С ФГОС СПО</vt:lpstr>
      <vt:lpstr>ТИПИЧНЫЕ ОШИБКИ ПРИ СОСТАВЛЕНИИ ПРОГРАММ</vt:lpstr>
      <vt:lpstr>ТИПИЧНЫЕ ОШИБКИ ПРИ СОСТАВЛЕНИИ ПРОГРАММ</vt:lpstr>
      <vt:lpstr>СТРУКТУРА РАБОЧЕЙ  ПРОГРАММЫ УЧЕБНОЙ ДИСЦИПЛИНЫ В СООТВЕТСТВИИ  С ФГОС СПО</vt:lpstr>
      <vt:lpstr>СТРУКТУРА РАБОЧЕЙ  ПРОГРАММЫ УЧЕБНОЙ ДИСЦИПЛИНЫ В СООТВЕТСТВИИ  С ФГОС СПО</vt:lpstr>
      <vt:lpstr>СТРУКТУРА РАБОЧЕЙ ПРОГРАММЫ УЧЕБНОЙ ДИСЦИПЛИНЫ В СООТВЕТСТВИИ  С ФГОС СПО</vt:lpstr>
      <vt:lpstr>СТРУКТУРА РАБОЧЕЙ ПРОГРАММЫ УЧЕБНОЙ ДИСЦИПЛИНЫ В СООТВЕТСТВИИ  С ФГОС СПО</vt:lpstr>
      <vt:lpstr>УРОВНИ ОСВОЕНИЯ</vt:lpstr>
      <vt:lpstr>СТРУКТУРА РАБОЧЕЙ  ПРОГРАММЫ УЧЕБНОЙ ДИСЦИПЛИНЫ В СООТВЕТСТВИИ  С ФГОС СПО</vt:lpstr>
      <vt:lpstr>ТИПИЧНЫЕ ОШИБКИ ПРИ СОСТАВЛЕНИИ ПРОГРАММ</vt:lpstr>
      <vt:lpstr>Слайд 15</vt:lpstr>
      <vt:lpstr>Слайд 16</vt:lpstr>
      <vt:lpstr>СТРУКТУРА  РАБОЧЕЙ  ПРОГРАММЫ УЧЕБНОЙ ДИСЦИПЛИНЫ В СООТВЕТСТВИИ  С ФГОС СПО</vt:lpstr>
      <vt:lpstr>СТРУКТУРА РАБОЧЕЙ  РАБОЧЕЙ  УЧЕБНОЙ ДИСЦИПЛИНЫ В СООТВЕТСТВИИ  С ФГОС СПО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>Jurist</dc:creator>
  <cp:lastModifiedBy>User</cp:lastModifiedBy>
  <cp:revision>183</cp:revision>
  <dcterms:created xsi:type="dcterms:W3CDTF">2011-05-19T06:38:44Z</dcterms:created>
  <dcterms:modified xsi:type="dcterms:W3CDTF">2014-09-23T11:49:07Z</dcterms:modified>
</cp:coreProperties>
</file>