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1"/>
  </p:sldMasterIdLst>
  <p:sldIdLst>
    <p:sldId id="256" r:id="rId2"/>
    <p:sldId id="277" r:id="rId3"/>
    <p:sldId id="264" r:id="rId4"/>
    <p:sldId id="257" r:id="rId5"/>
    <p:sldId id="265" r:id="rId6"/>
    <p:sldId id="258" r:id="rId7"/>
    <p:sldId id="259" r:id="rId8"/>
    <p:sldId id="266" r:id="rId9"/>
    <p:sldId id="260" r:id="rId10"/>
    <p:sldId id="261" r:id="rId11"/>
    <p:sldId id="262" r:id="rId12"/>
    <p:sldId id="267" r:id="rId13"/>
    <p:sldId id="268" r:id="rId14"/>
    <p:sldId id="269" r:id="rId15"/>
    <p:sldId id="270" r:id="rId16"/>
    <p:sldId id="263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3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9E574B-8625-48C4-8CF7-342784FF0C32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401E8F-EE49-4394-93C4-0361985917E1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574B-8625-48C4-8CF7-342784FF0C32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1E8F-EE49-4394-93C4-0361985917E1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574B-8625-48C4-8CF7-342784FF0C32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1E8F-EE49-4394-93C4-0361985917E1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574B-8625-48C4-8CF7-342784FF0C32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1E8F-EE49-4394-93C4-0361985917E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574B-8625-48C4-8CF7-342784FF0C32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1E8F-EE49-4394-93C4-0361985917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574B-8625-48C4-8CF7-342784FF0C32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1E8F-EE49-4394-93C4-0361985917E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574B-8625-48C4-8CF7-342784FF0C32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1E8F-EE49-4394-93C4-0361985917E1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574B-8625-48C4-8CF7-342784FF0C32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1E8F-EE49-4394-93C4-0361985917E1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574B-8625-48C4-8CF7-342784FF0C32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1E8F-EE49-4394-93C4-0361985917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574B-8625-48C4-8CF7-342784FF0C32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1E8F-EE49-4394-93C4-0361985917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574B-8625-48C4-8CF7-342784FF0C32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01E8F-EE49-4394-93C4-0361985917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79E574B-8625-48C4-8CF7-342784FF0C32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E401E8F-EE49-4394-93C4-0361985917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#_ftnref1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40" y="332656"/>
            <a:ext cx="7754713" cy="3528391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Разработка Контрольно-оценочных средств (КОС) для квалификационного экзамена по профессиональному модулю</a:t>
            </a: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9248" y="5157192"/>
            <a:ext cx="7734747" cy="1152128"/>
          </a:xfrm>
        </p:spPr>
        <p:txBody>
          <a:bodyPr/>
          <a:lstStyle/>
          <a:p>
            <a:r>
              <a:rPr lang="ru-RU" dirty="0" smtClean="0"/>
              <a:t>Составитель: Зарайская Е.А., зам. директора по </a:t>
            </a:r>
            <a:r>
              <a:rPr lang="ru-RU" smtClean="0"/>
              <a:t>МР </a:t>
            </a:r>
          </a:p>
          <a:p>
            <a:r>
              <a:rPr lang="ru-RU" smtClean="0"/>
              <a:t>ГПОУ </a:t>
            </a:r>
            <a:r>
              <a:rPr lang="ru-RU" dirty="0" smtClean="0"/>
              <a:t>«</a:t>
            </a:r>
            <a:r>
              <a:rPr lang="ru-RU" dirty="0" err="1" smtClean="0"/>
              <a:t>Усинский</a:t>
            </a:r>
            <a:r>
              <a:rPr lang="ru-RU" dirty="0" smtClean="0"/>
              <a:t> политехнический техникум»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06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9255392"/>
              </p:ext>
            </p:extLst>
          </p:nvPr>
        </p:nvGraphicFramePr>
        <p:xfrm>
          <a:off x="251520" y="1340771"/>
          <a:ext cx="8635313" cy="52760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20579"/>
                <a:gridCol w="7514734"/>
              </a:tblGrid>
              <a:tr h="960067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ВПД: </a:t>
                      </a:r>
                      <a:r>
                        <a:rPr lang="ru-RU" sz="2000" b="1" dirty="0" smtClean="0">
                          <a:effectLst/>
                        </a:rPr>
                        <a:t>4.3.1.Определение </a:t>
                      </a:r>
                      <a:r>
                        <a:rPr lang="ru-RU" sz="2000" b="1" dirty="0">
                          <a:effectLst/>
                        </a:rPr>
                        <a:t>мест установки оборудования, аппаратуры и приборов охранной, тревожной, пожарной и охранно-пожарной сигнализации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25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ПК 1.1.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Определять места установки датчиков, </a:t>
                      </a:r>
                      <a:r>
                        <a:rPr lang="ru-RU" sz="1600" dirty="0" err="1">
                          <a:effectLst/>
                        </a:rPr>
                        <a:t>извещателей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r>
                        <a:rPr lang="ru-RU" sz="1600" dirty="0" err="1">
                          <a:effectLst/>
                        </a:rPr>
                        <a:t>оповещателей</a:t>
                      </a:r>
                      <a:r>
                        <a:rPr lang="ru-RU" sz="1600" dirty="0">
                          <a:effectLst/>
                        </a:rPr>
                        <a:t>, сигнализаторов, расширителей, изоляторов короткого замыкания (КЗ), релейных модулей, пультов управления, приборов приемно-контрольных, контрольных панелей систем охранно-пожарной сигнализации (ОПС).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  <a:tr h="7455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ПК 1.2.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Определять места установки датчиков, релейных модулей, контроллеров, модулей пожаротушения и сигнально-пусковых устройств систем пожаротушения.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  <a:tr h="7455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ПК 1.3.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Определять места установки датчиков, клапанов, контроллеров, релейных модулей исполнительных устройств инженерной автоматики.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  <a:tr h="7455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ПК 1.4.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Определять места установки телекамер, кронштейнов, поворотных устройств, мультиплексоров и мониторов систем охранного телевидения.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  <a:tr h="7455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ПК 1.5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Определять места установки считывателей, контроллеров и исполнительных устройств системы контроля и управления доступом (СКУД).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51" marR="63251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00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Пример формирования ПК (ФГОС «Электромонтер  охранно-пожарной сигнализации»)</a:t>
            </a: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11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3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70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78497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52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77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96448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43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96448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90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8964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/>
              <a:t>Контрольно-оценочные средства (КОС)</a:t>
            </a:r>
            <a:r>
              <a:rPr lang="ru-RU" sz="4000" dirty="0"/>
              <a:t> – совокупность контрольных и оценочных средств и материалов, позволяющих проверить сформированность компетенций в процессе освоения ППССЗ/ППКРС.</a:t>
            </a:r>
          </a:p>
        </p:txBody>
      </p:sp>
    </p:spTree>
    <p:extLst>
      <p:ext uri="{BB962C8B-B14F-4D97-AF65-F5344CB8AC3E}">
        <p14:creationId xmlns:p14="http://schemas.microsoft.com/office/powerpoint/2010/main" val="240196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16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84975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94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036496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20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620689"/>
            <a:ext cx="6777318" cy="1368152"/>
          </a:xfrm>
        </p:spPr>
        <p:txBody>
          <a:bodyPr/>
          <a:lstStyle/>
          <a:p>
            <a:r>
              <a:rPr lang="ru-RU" sz="3600" dirty="0" smtClean="0"/>
              <a:t>ППССЗ- программа подготовки специалистов среднего звена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ППКРС- программа подготовки квалифицированных рабочих и служащих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902712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3999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17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49694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02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chemeClr val="tx1"/>
                </a:solidFill>
              </a:rPr>
              <a:t>Форма </a:t>
            </a:r>
            <a:r>
              <a:rPr lang="ru-RU" sz="4400" b="1" dirty="0">
                <a:solidFill>
                  <a:schemeClr val="tx1"/>
                </a:solidFill>
              </a:rPr>
              <a:t>проведения экзамена (квалификационного)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96752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204864"/>
            <a:ext cx="849694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3200" dirty="0"/>
              <a:t>выполнение оценочный заданий</a:t>
            </a:r>
            <a:r>
              <a:rPr lang="ru-RU" sz="3200" dirty="0" smtClean="0"/>
              <a:t>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dirty="0" smtClean="0"/>
              <a:t> </a:t>
            </a:r>
            <a:r>
              <a:rPr lang="ru-RU" sz="3200" dirty="0"/>
              <a:t>выполнение и защита курсового проекта, </a:t>
            </a:r>
            <a:endParaRPr lang="ru-RU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3200" dirty="0" smtClean="0"/>
              <a:t>защита проектного задания по производственной практике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dirty="0"/>
              <a:t>з</a:t>
            </a:r>
            <a:r>
              <a:rPr lang="ru-RU" sz="3200" dirty="0" smtClean="0"/>
              <a:t>ащита портфолио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87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626596"/>
          </a:xfrm>
        </p:spPr>
        <p:txBody>
          <a:bodyPr/>
          <a:lstStyle/>
          <a:p>
            <a:r>
              <a:rPr lang="ru-RU" sz="2000" b="1" dirty="0">
                <a:solidFill>
                  <a:schemeClr val="tx1"/>
                </a:solidFill>
              </a:rPr>
              <a:t>Типы контрольно-оценочных заданий (практико-ориентированных, комплексных, контекстуальных) для оценки результатов освоения ПМ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705100" y="2061289"/>
            <a:ext cx="20871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[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6677741"/>
              </p:ext>
            </p:extLst>
          </p:nvPr>
        </p:nvGraphicFramePr>
        <p:xfrm>
          <a:off x="539550" y="1700807"/>
          <a:ext cx="8352932" cy="3511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8233"/>
                <a:gridCol w="2088233"/>
                <a:gridCol w="2088233"/>
                <a:gridCol w="2088233"/>
              </a:tblGrid>
              <a:tr h="707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Тип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Сущность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Варианты, разновидности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Примеры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3431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«Проект»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Изготовление готового продукта  </a:t>
                      </a:r>
                      <a:r>
                        <a:rPr lang="ru-RU" sz="2000" baseline="300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Практико-ориентированный проект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Изготовление действующей модели механизма.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43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Творческий проект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Разработка методики профилактики заболевания.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39552" y="530120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Итоговая аттестация может представлять собой оценку ранее выполненного проекта, включая: 1) оценку портфолио проекта, иллюстрирующего ход работ; 2) оценку качества продукта; 3) оценку защиты проекта, включая ответы на вопросы.</a:t>
            </a:r>
          </a:p>
        </p:txBody>
      </p:sp>
    </p:spTree>
    <p:extLst>
      <p:ext uri="{BB962C8B-B14F-4D97-AF65-F5344CB8AC3E}">
        <p14:creationId xmlns:p14="http://schemas.microsoft.com/office/powerpoint/2010/main" val="270481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833478"/>
              </p:ext>
            </p:extLst>
          </p:nvPr>
        </p:nvGraphicFramePr>
        <p:xfrm>
          <a:off x="467544" y="548681"/>
          <a:ext cx="8568953" cy="2808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1567"/>
                <a:gridCol w="2142462"/>
                <a:gridCol w="2142462"/>
                <a:gridCol w="2142462"/>
              </a:tblGrid>
              <a:tr h="9300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Тип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Сущность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Варианты, разновидности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Примеры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78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«Конструктор»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Сборка (разборка) целого из отдельных элементов.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Задание с избыточным набором элементов.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«Конструктор»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996756"/>
              </p:ext>
            </p:extLst>
          </p:nvPr>
        </p:nvGraphicFramePr>
        <p:xfrm>
          <a:off x="467545" y="3294914"/>
          <a:ext cx="8568952" cy="3221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1566"/>
                <a:gridCol w="2142462"/>
                <a:gridCol w="2142462"/>
                <a:gridCol w="2142462"/>
              </a:tblGrid>
              <a:tr h="561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Тип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Сущность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Варианты, разновидности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Примеры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90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«Роль»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Демонстрация профессиональной деятельности в роли специалиста.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«Полевой» вариант.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Имитационно-игровой вариант.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«Сдача зачёта у постели больного».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Групповая имитационная игра, включающая роли всех участников технологического процесса.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0385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586585"/>
              </p:ext>
            </p:extLst>
          </p:nvPr>
        </p:nvGraphicFramePr>
        <p:xfrm>
          <a:off x="251519" y="548680"/>
          <a:ext cx="8496944" cy="3855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3570"/>
                <a:gridCol w="2124458"/>
                <a:gridCol w="2124458"/>
                <a:gridCol w="2124458"/>
              </a:tblGrid>
              <a:tr h="523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Тип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Сущность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Варианты, разновидности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Примеры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57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«Исследование»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Выявление проблемы, закономерности, тренда, предполагающее самостоятельную работу с источниками информации</a:t>
                      </a:r>
                      <a:r>
                        <a:rPr lang="ru-RU" sz="2000" baseline="300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Научное исследование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Технологическое исследование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Прогнозирование развития ситуации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Диагностика технического средства с определением поломки (дефекта).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5720482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aseline="30000" dirty="0"/>
              <a:t> 2</a:t>
            </a:r>
            <a:r>
              <a:rPr lang="ru-RU" dirty="0"/>
              <a:t> Итоговая аттестация может представлять собой оценку ранее выполненного исследования включая: 1) оценку отчёта о проведённом исследовании; 2) оценку выводов; 3) оценку защиты исследования, включая ответы на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941582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6120"/>
              </p:ext>
            </p:extLst>
          </p:nvPr>
        </p:nvGraphicFramePr>
        <p:xfrm>
          <a:off x="251519" y="404664"/>
          <a:ext cx="8496944" cy="3855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3570"/>
                <a:gridCol w="2124458"/>
                <a:gridCol w="2124458"/>
                <a:gridCol w="2124458"/>
              </a:tblGrid>
              <a:tr h="523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Тип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Сущность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Варианты, разновидности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Примеры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57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«Ситуация»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Формирование предложений в рамках профессиональной деятельности для разрешения определённой проблемной ситуации.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«Метод кейсов».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Предложить оптимальный путь разрешения педагогической проблемы в школе.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959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297" y="332656"/>
            <a:ext cx="89289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Задание, предназначенное для экзамена квалификационного по ПМ</a:t>
            </a:r>
            <a:r>
              <a:rPr lang="ru-RU" sz="3200" dirty="0"/>
              <a:t>, по возможности, должно обеспечивать комплексную проверку профессиональных и общих компетенций. </a:t>
            </a:r>
            <a:endParaRPr lang="ru-RU" sz="3200" dirty="0" smtClean="0"/>
          </a:p>
          <a:p>
            <a:r>
              <a:rPr lang="ru-RU" sz="3200" dirty="0" smtClean="0"/>
              <a:t>Перед </a:t>
            </a:r>
            <a:r>
              <a:rPr lang="ru-RU" sz="3200" dirty="0"/>
              <a:t>началом формирования заданий целесообразно сгруппировать близкие по содержанию общие и профессиональные компетенции, которые возможно проверить одним практическим заданием. </a:t>
            </a:r>
            <a:endParaRPr lang="ru-RU" sz="3200" dirty="0" smtClean="0"/>
          </a:p>
          <a:p>
            <a:r>
              <a:rPr lang="ru-RU" sz="3200" i="1" dirty="0" smtClean="0"/>
              <a:t>Например, </a:t>
            </a:r>
            <a:endParaRPr lang="ru-RU" sz="3200" i="1" dirty="0"/>
          </a:p>
          <a:p>
            <a:r>
              <a:rPr lang="ru-RU" sz="3200" b="1" dirty="0" smtClean="0"/>
              <a:t>ОК1+ПК2+ ПК3=Показатели </a:t>
            </a:r>
            <a:r>
              <a:rPr lang="ru-RU" sz="3200" b="1" dirty="0"/>
              <a:t>и критерии оценки результата</a:t>
            </a:r>
          </a:p>
        </p:txBody>
      </p:sp>
    </p:spTree>
    <p:extLst>
      <p:ext uri="{BB962C8B-B14F-4D97-AF65-F5344CB8AC3E}">
        <p14:creationId xmlns:p14="http://schemas.microsoft.com/office/powerpoint/2010/main" val="4006347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После группировки компетенций и уточнения показателей продумайте: 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какая </a:t>
            </a:r>
            <a:r>
              <a:rPr lang="ru-RU" sz="2800" dirty="0"/>
              <a:t>форма проведения экзамена (квалификационного) будет предпочтительней по данному ПМ </a:t>
            </a:r>
            <a:endParaRPr lang="ru-RU" sz="2800" dirty="0" smtClean="0"/>
          </a:p>
          <a:p>
            <a:pPr marL="457200" indent="-457200">
              <a:buFontTx/>
              <a:buChar char="-"/>
            </a:pPr>
            <a:r>
              <a:rPr lang="ru-RU" sz="2800" dirty="0"/>
              <a:t>Типовые задания должны носить </a:t>
            </a:r>
            <a:r>
              <a:rPr lang="ru-RU" sz="2800" dirty="0" err="1"/>
              <a:t>компетентностноориентированный</a:t>
            </a:r>
            <a:r>
              <a:rPr lang="ru-RU" sz="2800" dirty="0"/>
              <a:t>, комплексный </a:t>
            </a:r>
            <a:r>
              <a:rPr lang="ru-RU" sz="2800" dirty="0" smtClean="0"/>
              <a:t>характер</a:t>
            </a:r>
          </a:p>
          <a:p>
            <a:pPr marL="457200" indent="-457200">
              <a:buFontTx/>
              <a:buChar char="-"/>
            </a:pPr>
            <a:r>
              <a:rPr lang="ru-RU" sz="2800" dirty="0"/>
              <a:t>Разработка типовых заданий должна сопровождаться установлением критериев для их оценивания. Совокупность оценочных критериев может быть оформлена как экспертный </a:t>
            </a:r>
            <a:r>
              <a:rPr lang="ru-RU" sz="2800" dirty="0" smtClean="0"/>
              <a:t>лист.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604164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Формулировка типовых заданий должна </a:t>
            </a:r>
            <a:r>
              <a:rPr lang="ru-RU" sz="2800" b="1" dirty="0" smtClean="0"/>
              <a:t>включать:</a:t>
            </a:r>
          </a:p>
          <a:p>
            <a:r>
              <a:rPr lang="ru-RU" sz="2800" b="1" dirty="0" smtClean="0"/>
              <a:t> - </a:t>
            </a:r>
            <a:r>
              <a:rPr lang="ru-RU" sz="2800" dirty="0" smtClean="0"/>
              <a:t>требования </a:t>
            </a:r>
            <a:r>
              <a:rPr lang="ru-RU" sz="2800" dirty="0"/>
              <a:t>к условиям их выполнения (место выполнения – учебная \ производственная практика или непосредственно экзамен (квалификационный); </a:t>
            </a:r>
            <a:r>
              <a:rPr lang="ru-RU" sz="2800" dirty="0" smtClean="0"/>
              <a:t>- - время</a:t>
            </a:r>
            <a:r>
              <a:rPr lang="ru-RU" sz="2800" dirty="0"/>
              <a:t>, отводимое на выполнение задания, необходимость наблюдения за процессом выполнения задания, источники, которыми можно пользоваться и др.). </a:t>
            </a:r>
            <a:endParaRPr lang="ru-RU" sz="2800" dirty="0" smtClean="0"/>
          </a:p>
          <a:p>
            <a:r>
              <a:rPr lang="ru-RU" sz="2800" dirty="0" smtClean="0"/>
              <a:t>Выбор </a:t>
            </a:r>
            <a:r>
              <a:rPr lang="ru-RU" sz="2800" dirty="0"/>
              <a:t>условий зависит и от того, какой тип доказательства того, что результат достигнут обучающимся, считается достоверным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4472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5657940"/>
              </p:ext>
            </p:extLst>
          </p:nvPr>
        </p:nvGraphicFramePr>
        <p:xfrm>
          <a:off x="251521" y="1052735"/>
          <a:ext cx="8568952" cy="55621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01004"/>
                <a:gridCol w="2156787"/>
                <a:gridCol w="1818872"/>
                <a:gridCol w="2592289"/>
              </a:tblGrid>
              <a:tr h="31377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3670" algn="l"/>
                        </a:tabLst>
                      </a:pPr>
                      <a:r>
                        <a:rPr lang="ru-RU" sz="1800" dirty="0">
                          <a:effectLst/>
                        </a:rPr>
                        <a:t>ППССЗ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3670" algn="l"/>
                        </a:tabLst>
                      </a:pPr>
                      <a:r>
                        <a:rPr lang="ru-RU" sz="1800">
                          <a:effectLst/>
                        </a:rPr>
                        <a:t>ППКРС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2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3670" algn="l"/>
                        </a:tabLst>
                      </a:pPr>
                      <a:r>
                        <a:rPr lang="ru-RU" sz="1800" dirty="0">
                          <a:effectLst/>
                        </a:rPr>
                        <a:t>Циклы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3670" algn="l"/>
                        </a:tabLst>
                      </a:pPr>
                      <a:r>
                        <a:rPr lang="ru-RU" sz="1800" dirty="0">
                          <a:effectLst/>
                        </a:rPr>
                        <a:t>Присваиваемая квалификация, разряд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3670" algn="l"/>
                        </a:tabLst>
                      </a:pPr>
                      <a:r>
                        <a:rPr lang="ru-RU" sz="1800" dirty="0">
                          <a:effectLst/>
                        </a:rPr>
                        <a:t>Циклы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3670" algn="l"/>
                        </a:tabLst>
                      </a:pPr>
                      <a:r>
                        <a:rPr lang="ru-RU" sz="1800" dirty="0">
                          <a:effectLst/>
                        </a:rPr>
                        <a:t>Присваиваемая квалификация, разряд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3670" algn="l"/>
                        </a:tabLst>
                      </a:pPr>
                      <a:r>
                        <a:rPr lang="ru-RU" sz="1800" dirty="0">
                          <a:effectLst/>
                        </a:rPr>
                        <a:t>ОДБ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3670" algn="l"/>
                        </a:tabLs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ОДБ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3670" algn="l"/>
                        </a:tabLs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3670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ПЦ: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3670" algn="l"/>
                        </a:tabLs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ПЦ: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3670" algn="l"/>
                        </a:tabLs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7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3670" algn="l"/>
                        </a:tabLst>
                      </a:pPr>
                      <a:r>
                        <a:rPr lang="ru-RU" sz="1800" dirty="0">
                          <a:effectLst/>
                        </a:rPr>
                        <a:t>ОП дисциплины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3670" algn="l"/>
                        </a:tabLs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ОП </a:t>
                      </a:r>
                      <a:r>
                        <a:rPr lang="ru-RU" sz="1800" dirty="0" smtClean="0">
                          <a:effectLst/>
                        </a:rPr>
                        <a:t>дисциплины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3670" algn="l"/>
                        </a:tabLs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56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3670" algn="l"/>
                        </a:tabLst>
                      </a:pPr>
                      <a:r>
                        <a:rPr lang="ru-RU" sz="1800" dirty="0">
                          <a:effectLst/>
                        </a:rPr>
                        <a:t>ПМ 01………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3670" algn="l"/>
                        </a:tabLst>
                      </a:pPr>
                      <a:r>
                        <a:rPr lang="ru-RU" sz="1800" dirty="0">
                          <a:effectLst/>
                        </a:rPr>
                        <a:t>ПМ 02………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3670" algn="l"/>
                        </a:tabLst>
                      </a:pPr>
                      <a:r>
                        <a:rPr lang="ru-RU" sz="1800" dirty="0">
                          <a:effectLst/>
                        </a:rPr>
                        <a:t>ПМ</a:t>
                      </a:r>
                      <a:r>
                        <a:rPr lang="en-US" sz="1800" dirty="0">
                          <a:effectLst/>
                        </a:rPr>
                        <a:t>n</a:t>
                      </a:r>
                      <a:r>
                        <a:rPr lang="ru-RU" sz="1800" dirty="0">
                          <a:effectLst/>
                        </a:rPr>
                        <a:t>………..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3670" algn="l"/>
                        </a:tabLst>
                      </a:pPr>
                      <a:r>
                        <a:rPr lang="ru-RU" sz="1800" b="1" i="1" dirty="0">
                          <a:effectLst/>
                        </a:rPr>
                        <a:t>ПМ .. Выполнение работ по одной или нескольким профессиям, должностям служащего</a:t>
                      </a:r>
                      <a:endParaRPr lang="ru-RU" sz="1600" b="1" i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3670" algn="l"/>
                        </a:tabLs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3670" algn="l"/>
                        </a:tabLs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3670" algn="l"/>
                        </a:tabLs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3670" algn="l"/>
                        </a:tabLst>
                      </a:pPr>
                      <a:r>
                        <a:rPr lang="ru-RU" sz="1600" dirty="0">
                          <a:effectLst/>
                        </a:rPr>
                        <a:t>Свидетельство о профессии, должности служащего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ПМ 01………</a:t>
                      </a:r>
                      <a:endParaRPr lang="ru-RU" sz="1600" b="1" i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 </a:t>
                      </a:r>
                      <a:endParaRPr lang="ru-RU" sz="1600" b="1" i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ПМ 02………</a:t>
                      </a:r>
                      <a:endParaRPr lang="ru-RU" sz="1600" b="1" i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 </a:t>
                      </a:r>
                      <a:endParaRPr lang="ru-RU" sz="1600" b="1" i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ПМ</a:t>
                      </a:r>
                      <a:r>
                        <a:rPr lang="en-US" sz="1800" b="1" i="1" dirty="0">
                          <a:effectLst/>
                        </a:rPr>
                        <a:t>n</a:t>
                      </a:r>
                      <a:r>
                        <a:rPr lang="ru-RU" sz="1800" b="1" i="1" dirty="0">
                          <a:effectLst/>
                        </a:rPr>
                        <a:t>…</a:t>
                      </a:r>
                      <a:r>
                        <a:rPr lang="ru-RU" sz="1800" i="1" dirty="0">
                          <a:effectLst/>
                        </a:rPr>
                        <a:t>…</a:t>
                      </a:r>
                      <a:r>
                        <a:rPr lang="ru-RU" sz="1800" dirty="0">
                          <a:effectLst/>
                        </a:rPr>
                        <a:t>….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3670" algn="l"/>
                        </a:tabLst>
                      </a:pPr>
                      <a:r>
                        <a:rPr lang="ru-RU" sz="1600" dirty="0">
                          <a:effectLst/>
                        </a:rPr>
                        <a:t>Свидетельство о профессии, должности служащего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3670" algn="l"/>
                        </a:tabLst>
                      </a:pPr>
                      <a:r>
                        <a:rPr lang="ru-RU" sz="1600" dirty="0">
                          <a:effectLst/>
                        </a:rPr>
                        <a:t>Свидетельство о профессии, должности служащего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3670" algn="l"/>
                        </a:tabLst>
                      </a:pPr>
                      <a:r>
                        <a:rPr lang="ru-RU" sz="1600" dirty="0">
                          <a:effectLst/>
                        </a:rPr>
                        <a:t>Свидетельство о профессии, должности служащего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40960" cy="1543395"/>
          </a:xfrm>
        </p:spPr>
        <p:txBody>
          <a:bodyPr>
            <a:normAutofit fontScale="90000"/>
          </a:bodyPr>
          <a:lstStyle/>
          <a:p>
            <a:r>
              <a:rPr lang="ru-RU" sz="4900" b="1" i="1" dirty="0">
                <a:solidFill>
                  <a:schemeClr val="bg2">
                    <a:lumMod val="10000"/>
                  </a:schemeClr>
                </a:solidFill>
              </a:rPr>
              <a:t>Структура ППССЗ и ППКРС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10000"/>
                  </a:schemeClr>
                </a:solidFill>
              </a:rPr>
            </a:b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2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4345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Оценка может осуществляться на основе различных видов </a:t>
            </a:r>
            <a:r>
              <a:rPr lang="ru-RU" sz="2400" b="1" dirty="0" smtClean="0"/>
              <a:t>доказательств:</a:t>
            </a:r>
            <a:endParaRPr lang="ru-RU" sz="2400" b="1" dirty="0"/>
          </a:p>
          <a:p>
            <a:r>
              <a:rPr lang="ru-RU" sz="2400" u="sng" dirty="0"/>
              <a:t>Прямое доказательство </a:t>
            </a:r>
            <a:r>
              <a:rPr lang="ru-RU" sz="2400" dirty="0"/>
              <a:t>– экзаменатор может его услышать или увидеть: наблюдать деятельность; оценить качество продукта; получить ответ на вопросы.</a:t>
            </a:r>
          </a:p>
          <a:p>
            <a:r>
              <a:rPr lang="ru-RU" sz="2400" u="sng" dirty="0"/>
              <a:t>Косвенное доказательство:</a:t>
            </a:r>
            <a:endParaRPr lang="ru-RU" sz="2400" dirty="0"/>
          </a:p>
          <a:p>
            <a:r>
              <a:rPr lang="ru-RU" sz="2400" dirty="0"/>
              <a:t>а) Свидетельское показание (непосредственное или документированное).</a:t>
            </a:r>
          </a:p>
          <a:p>
            <a:r>
              <a:rPr lang="ru-RU" sz="2400" dirty="0"/>
              <a:t>б) Смоделированная ситуация. Варианты: ситуации, когда вопросы техники безопасности и здоровья не позволяют экзаменуемому ставить под угрозу своё здоровье и жизнь; ситуации, когда требуется справиться с непредвиденными ситуациями, которые не могут оцениваться в естественных рабочих условиях; ситуации, где экзаменуемый не может раскрыть информацию, исходя из соображений конфиденциальности и др.</a:t>
            </a:r>
          </a:p>
        </p:txBody>
      </p:sp>
    </p:spTree>
    <p:extLst>
      <p:ext uri="{BB962C8B-B14F-4D97-AF65-F5344CB8AC3E}">
        <p14:creationId xmlns:p14="http://schemas.microsoft.com/office/powerpoint/2010/main" val="1984848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13690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i="1" dirty="0"/>
              <a:t>Подготовка и защита проекта</a:t>
            </a:r>
            <a:r>
              <a:rPr lang="ru-RU" sz="2500" b="1" dirty="0"/>
              <a:t> </a:t>
            </a:r>
            <a:r>
              <a:rPr lang="ru-RU" sz="2500" dirty="0"/>
              <a:t>как тип задания используется в тех случаях, когда оценивание освоения вида деятельности в рамках ПМ, невозможно обеспечить в режиме «здесь и сейчас». При этом проект может обеспечить оценку всех или большинства компетенций, относящихся к </a:t>
            </a:r>
            <a:r>
              <a:rPr lang="ru-RU" sz="2500" dirty="0" smtClean="0"/>
              <a:t>ПМ.</a:t>
            </a:r>
          </a:p>
          <a:p>
            <a:r>
              <a:rPr lang="ru-RU" sz="2500" dirty="0" smtClean="0"/>
              <a:t>Его </a:t>
            </a:r>
            <a:r>
              <a:rPr lang="ru-RU" sz="2500" dirty="0"/>
              <a:t>содержание должно быть связано с целевым заказом работодателей, опираться на опыт работы на практике, отражать уровень освоения закрепленных за модулем компетенций. Тематика проекта должна быть актуальной, учитывающей современное состояние и перспективы </a:t>
            </a:r>
            <a:r>
              <a:rPr lang="ru-RU" sz="2500" dirty="0" smtClean="0"/>
              <a:t>развития.</a:t>
            </a:r>
          </a:p>
          <a:p>
            <a:r>
              <a:rPr lang="ru-RU" sz="2500" dirty="0" smtClean="0"/>
              <a:t>Проект </a:t>
            </a:r>
            <a:r>
              <a:rPr lang="ru-RU" sz="2500" dirty="0"/>
              <a:t>всегда предусматривает публичную </a:t>
            </a:r>
            <a:r>
              <a:rPr lang="ru-RU" sz="2500" dirty="0" smtClean="0"/>
              <a:t>защиту: необходимо </a:t>
            </a:r>
            <a:r>
              <a:rPr lang="ru-RU" sz="2500" dirty="0"/>
              <a:t>сформулировать требования не только к его оформлению, но и к защите. Это позволит проверить сформированность общих компетенций студента</a:t>
            </a:r>
          </a:p>
        </p:txBody>
      </p:sp>
    </p:spTree>
    <p:extLst>
      <p:ext uri="{BB962C8B-B14F-4D97-AF65-F5344CB8AC3E}">
        <p14:creationId xmlns:p14="http://schemas.microsoft.com/office/powerpoint/2010/main" val="41324038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Макет КОС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4970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08720"/>
            <a:ext cx="87849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Профессиональный модуль</a:t>
            </a:r>
            <a:r>
              <a:rPr lang="ru-RU" sz="3600" dirty="0" smtClean="0"/>
              <a:t>- </a:t>
            </a:r>
          </a:p>
          <a:p>
            <a:r>
              <a:rPr lang="ru-RU" sz="3600" dirty="0" smtClean="0"/>
              <a:t>законченная единица ППССЗ/ППКРС, предусматривающая подготовку обучающихся к осуществлению определенной совокупности трудовых функций и формирующая ряд общих и профессиональных компетенций, сопровождаемая контролем практических навыков, умений и знаний на выходе.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6268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832990"/>
              </p:ext>
            </p:extLst>
          </p:nvPr>
        </p:nvGraphicFramePr>
        <p:xfrm>
          <a:off x="251520" y="908721"/>
          <a:ext cx="8496943" cy="529904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688632"/>
                <a:gridCol w="2808311"/>
              </a:tblGrid>
              <a:tr h="64468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ПМ 01</a:t>
                      </a:r>
                      <a:r>
                        <a:rPr lang="ru-RU" sz="2400" b="1" dirty="0" smtClean="0">
                          <a:effectLst/>
                        </a:rPr>
                        <a:t>…………………………………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Форма ПА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54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Квалификационный экзамен</a:t>
                      </a:r>
                      <a:endParaRPr lang="ru-RU" sz="20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82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МДК 01.01</a:t>
                      </a:r>
                      <a:r>
                        <a:rPr lang="ru-RU" sz="2400" dirty="0" smtClean="0">
                          <a:effectLst/>
                        </a:rPr>
                        <a:t>………………………………………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МДК 01.02</a:t>
                      </a:r>
                      <a:r>
                        <a:rPr lang="ru-RU" sz="2400" dirty="0" smtClean="0">
                          <a:effectLst/>
                        </a:rPr>
                        <a:t>……………………………………</a:t>
                      </a:r>
                      <a:endParaRPr lang="ru-RU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МДК </a:t>
                      </a:r>
                      <a:r>
                        <a:rPr lang="en-US" sz="2400" dirty="0">
                          <a:effectLst/>
                        </a:rPr>
                        <a:t>n</a:t>
                      </a:r>
                      <a:r>
                        <a:rPr lang="ru-RU" sz="2400" dirty="0" smtClean="0">
                          <a:effectLst/>
                        </a:rPr>
                        <a:t>…………………………………………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Дифзачет</a:t>
                      </a:r>
                      <a:r>
                        <a:rPr lang="ru-RU" sz="2400" dirty="0">
                          <a:effectLst/>
                        </a:rPr>
                        <a:t>/экзамен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Дифзачет</a:t>
                      </a:r>
                      <a:r>
                        <a:rPr lang="ru-RU" sz="2400" dirty="0">
                          <a:effectLst/>
                        </a:rPr>
                        <a:t>/экзамен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Дифзачет</a:t>
                      </a:r>
                      <a:r>
                        <a:rPr lang="ru-RU" sz="2400" dirty="0">
                          <a:effectLst/>
                        </a:rPr>
                        <a:t>/экзамен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4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УП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Дифзачет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4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ПП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Дифзачет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260648"/>
            <a:ext cx="7756263" cy="93610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Структура ПМ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10000"/>
                  </a:schemeClr>
                </a:solidFill>
              </a:rPr>
            </a:b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5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61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892480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81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5846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4.3. Обучающийся по профессии 220703.03 Электромонтер охранно-пожарной сигнализации готовится к </a:t>
            </a:r>
            <a:r>
              <a:rPr lang="ru-RU" sz="2400" b="1" dirty="0"/>
              <a:t>следующим видам деятельности:</a:t>
            </a:r>
          </a:p>
          <a:p>
            <a:r>
              <a:rPr lang="ru-RU" sz="2400" dirty="0"/>
              <a:t>4.3.1. Определение мест установки оборудования, аппаратуры и приборов охранной, тревожной, пожарной и охранно-пожарной сигнализации.</a:t>
            </a:r>
          </a:p>
          <a:p>
            <a:r>
              <a:rPr lang="ru-RU" sz="2400" dirty="0"/>
              <a:t>4.3.2. Выполнение работ по установке и монтажу оборудования, аппаратуры и приборов охранной, тревожной, пожарной и охранно-пожарной сигнализации.</a:t>
            </a:r>
          </a:p>
          <a:p>
            <a:r>
              <a:rPr lang="ru-RU" sz="2400" dirty="0"/>
              <a:t>4.3.3. Эксплуатация смонтированного оборудования, систем и комплексов охранной, тревожной, пожарной и охранно-пожарной сигнализации.</a:t>
            </a:r>
          </a:p>
          <a:p>
            <a:r>
              <a:rPr lang="ru-RU" sz="2400" dirty="0"/>
              <a:t>4.3.4. Диагностика и мониторинг систем и комплексов охранной, тревожной, пожарной и охранно-пожарной сигнализации.</a:t>
            </a:r>
          </a:p>
          <a:p>
            <a:r>
              <a:rPr lang="ru-RU" sz="2400" dirty="0"/>
              <a:t>4.3.5. Обслуживание источников основного и резервного электропитания.</a:t>
            </a:r>
          </a:p>
        </p:txBody>
      </p:sp>
    </p:spTree>
    <p:extLst>
      <p:ext uri="{BB962C8B-B14F-4D97-AF65-F5344CB8AC3E}">
        <p14:creationId xmlns:p14="http://schemas.microsoft.com/office/powerpoint/2010/main" val="406982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89844"/>
            <a:ext cx="9144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u="sng" dirty="0"/>
              <a:t>Вид профессиональной деятельности (ВПД)-</a:t>
            </a:r>
            <a:r>
              <a:rPr lang="ru-RU" sz="2600" u="sng" dirty="0"/>
              <a:t> </a:t>
            </a:r>
            <a:r>
              <a:rPr lang="ru-RU" sz="2600" dirty="0"/>
              <a:t>совокупность трудовых функций, требующих обязательной профессиональной подготовки, рассматриваемых в контексте определенной сферы и применения, характеризующейся специфическими объектами, условиями, инструментами, характером и результатами труда</a:t>
            </a:r>
            <a:r>
              <a:rPr lang="ru-RU" sz="2600" dirty="0" smtClean="0"/>
              <a:t>.</a:t>
            </a:r>
          </a:p>
          <a:p>
            <a:r>
              <a:rPr lang="ru-RU" sz="2600" b="1" u="sng" dirty="0" smtClean="0"/>
              <a:t>Профессиональная </a:t>
            </a:r>
            <a:r>
              <a:rPr lang="ru-RU" sz="2600" b="1" u="sng" dirty="0"/>
              <a:t>компетенция (ПК) </a:t>
            </a:r>
            <a:r>
              <a:rPr lang="ru-RU" sz="2600" dirty="0"/>
              <a:t>– способность успешно действовать на основе умений, знаний и практического опыта при выполнении задания, решении задачи профессиональной деятельности.</a:t>
            </a:r>
          </a:p>
          <a:p>
            <a:r>
              <a:rPr lang="ru-RU" sz="2600" b="1" u="sng" dirty="0"/>
              <a:t>Общая компетенция (ОК)–</a:t>
            </a:r>
            <a:r>
              <a:rPr lang="ru-RU" sz="2600" u="sng" dirty="0"/>
              <a:t> </a:t>
            </a:r>
            <a:r>
              <a:rPr lang="ru-RU" sz="2600" dirty="0"/>
              <a:t>способность успешно действовать на основе практического опыта, умений и знаний при решении задач общих для многих видов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46880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337</TotalTime>
  <Words>1209</Words>
  <Application>Microsoft Office PowerPoint</Application>
  <PresentationFormat>Экран (4:3)</PresentationFormat>
  <Paragraphs>152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Твердый переплет</vt:lpstr>
      <vt:lpstr>Разработка Контрольно-оценочных средств (КОС) для квалификационного экзамена по профессиональному модулю</vt:lpstr>
      <vt:lpstr>ППССЗ- программа подготовки специалистов среднего звена</vt:lpstr>
      <vt:lpstr>Структура ППССЗ и ППКРС </vt:lpstr>
      <vt:lpstr>Презентация PowerPoint</vt:lpstr>
      <vt:lpstr>Структура ПМ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формирования ПК (ФГОС «Электромонтер  охранно-пожарной сигнализации»)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Форма проведения экзамена (квалификационного) </vt:lpstr>
      <vt:lpstr>Типы контрольно-оценочных заданий (практико-ориентированных, комплексных, контекстуальных) для оценки результатов освоения ПМ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Макет КОС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Контрольно-оценочных средств (КОС) для квалификационного экзамена по профессиональному модулю</dc:title>
  <dc:creator>Ирина</dc:creator>
  <cp:lastModifiedBy>Ирина</cp:lastModifiedBy>
  <cp:revision>21</cp:revision>
  <dcterms:created xsi:type="dcterms:W3CDTF">2015-03-03T08:11:32Z</dcterms:created>
  <dcterms:modified xsi:type="dcterms:W3CDTF">2015-03-05T09:31:46Z</dcterms:modified>
</cp:coreProperties>
</file>